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F44C6B-D7DF-4D03-B2FB-4F80F246D6C9}" type="datetimeFigureOut">
              <a:rPr lang="en-US" smtClean="0"/>
              <a:pPr/>
              <a:t>31-Aug-20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0D197EA-0175-49BC-AD7D-C0AB4A0F7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t.edu/ntid/sea/processes/wordknowledge/grammatical/whatar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opic/morphology-linguistics" TargetMode="External"/><Relationship Id="rId2" Type="http://schemas.openxmlformats.org/officeDocument/2006/relationships/hyperlink" Target="https://www.britannica.com/science/linguisti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ritannica.com/science/morphophonemics" TargetMode="External"/><Relationship Id="rId4" Type="http://schemas.openxmlformats.org/officeDocument/2006/relationships/hyperlink" Target="https://www.britannica.com/science/phonolog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opic/speech-language" TargetMode="External"/><Relationship Id="rId2" Type="http://schemas.openxmlformats.org/officeDocument/2006/relationships/hyperlink" Target="https://www.britannica.com/science/linguisti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vusd.org/cms/lib/AZ01901092/Centricity/Domain/3795/Sound_Spelling_Chart.pdf" TargetMode="External"/><Relationship Id="rId5" Type="http://schemas.openxmlformats.org/officeDocument/2006/relationships/hyperlink" Target="https://www.boardman.k12.oh.us/userfiles/363/Phonological%20Awareness/44Phonemes.pdf" TargetMode="External"/><Relationship Id="rId4" Type="http://schemas.openxmlformats.org/officeDocument/2006/relationships/hyperlink" Target="https://www.britannica.com/topic/phonem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opic/allophone" TargetMode="External"/><Relationship Id="rId2" Type="http://schemas.openxmlformats.org/officeDocument/2006/relationships/hyperlink" Target="https://www.merriam-webster.com/dictionary/phone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ritannica.com/topic/phoneme" TargetMode="External"/><Relationship Id="rId4" Type="http://schemas.openxmlformats.org/officeDocument/2006/relationships/hyperlink" Target="https://www.merriam-webster.com/dictionary/contex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on.ox.ac.uk/jcoleman/PHONOLOGY1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opic/aspirate" TargetMode="External"/><Relationship Id="rId2" Type="http://schemas.openxmlformats.org/officeDocument/2006/relationships/hyperlink" Target="https://www.britannica.com/science/sound-physic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home.cc.umanitoba.ca/~krussll/phonetics/narrower/aspiration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oughtco.com/minimal-pair-phonetics-169139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club.com/pronunciation/minimal-pairs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b="1" dirty="0" smtClean="0"/>
              <a:t>Unit-I: Phoneme, Aspiration, Minimal Pair </a:t>
            </a:r>
            <a:r>
              <a:rPr lang="en-US" sz="3000" b="1" dirty="0" smtClean="0"/>
              <a:t>&amp; </a:t>
            </a:r>
            <a:r>
              <a:rPr lang="en-US" sz="3000" b="1" dirty="0" err="1" smtClean="0"/>
              <a:t>Morphophonemics</a:t>
            </a:r>
            <a:endParaRPr lang="en-US" sz="3000" b="1" dirty="0" smtClean="0"/>
          </a:p>
          <a:p>
            <a:r>
              <a:rPr lang="en-US" sz="3000" b="1" dirty="0" smtClean="0"/>
              <a:t>by</a:t>
            </a:r>
          </a:p>
          <a:p>
            <a:r>
              <a:rPr lang="en-US" sz="3000" b="1" dirty="0" smtClean="0"/>
              <a:t>Dr. </a:t>
            </a:r>
            <a:r>
              <a:rPr lang="en-US" sz="3000" b="1" dirty="0" err="1" smtClean="0"/>
              <a:t>Prithiviraj</a:t>
            </a:r>
            <a:r>
              <a:rPr lang="en-US" sz="3000" b="1" dirty="0" smtClean="0"/>
              <a:t> Singh </a:t>
            </a:r>
            <a:r>
              <a:rPr lang="en-US" sz="3000" b="1" dirty="0" err="1" smtClean="0"/>
              <a:t>Chauhan</a:t>
            </a:r>
            <a:endParaRPr lang="en-US" sz="30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Paper Nine: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IN" dirty="0" smtClean="0"/>
              <a:t>English Phonetics and Linguistics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latin typeface="Arial Black" pitchFamily="34" charset="0"/>
              </a:rPr>
              <a:t>Morphophonemics</a:t>
            </a:r>
            <a:endParaRPr lang="en-US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Morphology:</a:t>
            </a:r>
          </a:p>
          <a:p>
            <a:r>
              <a:rPr lang="en-US" dirty="0" smtClean="0"/>
              <a:t>A "morpheme" is a short segment of language that meets three basic criteria:</a:t>
            </a:r>
          </a:p>
          <a:p>
            <a:r>
              <a:rPr lang="en-US" dirty="0" smtClean="0"/>
              <a:t>1. It is a word or a part of a word that has meaning.</a:t>
            </a:r>
          </a:p>
          <a:p>
            <a:r>
              <a:rPr lang="en-US" dirty="0" smtClean="0"/>
              <a:t>2. It cannot be divided into smaller meaningful segments without changing its meaning or leaving a meaningless remainder.</a:t>
            </a:r>
          </a:p>
          <a:p>
            <a:r>
              <a:rPr lang="en-US" dirty="0" smtClean="0"/>
              <a:t>3. It has relatively the same stable meaning in different verbal environments.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Source:</a:t>
            </a:r>
            <a:r>
              <a:rPr lang="en-US" dirty="0" err="1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err="1" smtClean="0">
                <a:hlinkClick r:id="rId2"/>
              </a:rPr>
              <a:t>www.rit.edu</a:t>
            </a:r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ntid</a:t>
            </a:r>
            <a:r>
              <a:rPr lang="en-US" dirty="0" smtClean="0">
                <a:hlinkClick r:id="rId2"/>
              </a:rPr>
              <a:t>/sea/processes/</a:t>
            </a:r>
            <a:r>
              <a:rPr lang="en-US" dirty="0" err="1" smtClean="0">
                <a:hlinkClick r:id="rId2"/>
              </a:rPr>
              <a:t>wordknowledge</a:t>
            </a:r>
            <a:r>
              <a:rPr lang="en-US" dirty="0" smtClean="0">
                <a:hlinkClick r:id="rId2"/>
              </a:rPr>
              <a:t>/grammatical/</a:t>
            </a:r>
            <a:r>
              <a:rPr lang="en-US" dirty="0" err="1" smtClean="0">
                <a:hlinkClick r:id="rId2"/>
              </a:rPr>
              <a:t>whatare</a:t>
            </a:r>
            <a:r>
              <a:rPr lang="en-US" dirty="0" smtClean="0">
                <a:hlinkClick r:id="rId2"/>
              </a:rPr>
              <a:t>#:~:text=Morphemes%20are%20comprised%20of%20two,sent%20in%20the%20word%20dissent.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latin typeface="Arial Black" pitchFamily="34" charset="0"/>
              </a:rPr>
              <a:t>Morphophonemics…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err="1" smtClean="0"/>
              <a:t>Morphophonemics</a:t>
            </a:r>
            <a:r>
              <a:rPr lang="en-US" dirty="0" smtClean="0"/>
              <a:t>, in </a:t>
            </a:r>
            <a:r>
              <a:rPr lang="en-US" dirty="0" smtClean="0">
                <a:hlinkClick r:id="rId2"/>
              </a:rPr>
              <a:t>linguistics</a:t>
            </a:r>
            <a:r>
              <a:rPr lang="en-US" dirty="0" smtClean="0"/>
              <a:t>, study of the relationship between </a:t>
            </a:r>
            <a:r>
              <a:rPr lang="en-US" dirty="0" smtClean="0">
                <a:hlinkClick r:id="rId3"/>
              </a:rPr>
              <a:t>morphology</a:t>
            </a:r>
            <a:r>
              <a:rPr lang="en-US" dirty="0" smtClean="0"/>
              <a:t> (</a:t>
            </a:r>
            <a:r>
              <a:rPr lang="en-US" i="1" dirty="0" smtClean="0"/>
              <a:t>q.v.</a:t>
            </a:r>
            <a:r>
              <a:rPr lang="en-US" dirty="0" smtClean="0"/>
              <a:t>) and </a:t>
            </a:r>
            <a:r>
              <a:rPr lang="en-US" dirty="0" smtClean="0">
                <a:hlinkClick r:id="rId4"/>
              </a:rPr>
              <a:t>phonology</a:t>
            </a:r>
            <a:r>
              <a:rPr lang="en-US" dirty="0" smtClean="0"/>
              <a:t> (</a:t>
            </a:r>
            <a:r>
              <a:rPr lang="en-US" i="1" dirty="0" smtClean="0"/>
              <a:t>q.v.</a:t>
            </a:r>
            <a:r>
              <a:rPr lang="en-US" dirty="0" smtClean="0"/>
              <a:t>). </a:t>
            </a:r>
            <a:r>
              <a:rPr lang="en-US" dirty="0" err="1" smtClean="0"/>
              <a:t>Morphophonemics</a:t>
            </a:r>
            <a:r>
              <a:rPr lang="en-US" dirty="0" smtClean="0"/>
              <a:t> involves an investigation of the phonological variations within morphemes, usually marking different grammatical functions; </a:t>
            </a:r>
            <a:r>
              <a:rPr lang="en-US" i="1" dirty="0" smtClean="0"/>
              <a:t>e.g.,</a:t>
            </a:r>
            <a:r>
              <a:rPr lang="en-US" dirty="0" smtClean="0"/>
              <a:t> the vowel changes in “sleep” and “slept,” “bind” and “bound,” “vain” and “vanity,” and the consonant alternations in “knife” and “knives,” “loaf” and “loaves.”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Source: </a:t>
            </a:r>
            <a:r>
              <a:rPr lang="en-US" dirty="0" smtClean="0">
                <a:hlinkClick r:id="rId5"/>
              </a:rPr>
              <a:t>https://www.britannica.com/science/morphophonemics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Phonology?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selection and organization of sounds in different language constitute the phonology of that language.</a:t>
            </a:r>
          </a:p>
          <a:p>
            <a:r>
              <a:rPr lang="en-US" dirty="0" smtClean="0"/>
              <a:t>Phonology : organized sound system.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phoneme?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Phoneme</a:t>
            </a:r>
            <a:r>
              <a:rPr lang="en-US" dirty="0" smtClean="0"/>
              <a:t>, in </a:t>
            </a:r>
            <a:r>
              <a:rPr lang="en-US" dirty="0" smtClean="0">
                <a:hlinkClick r:id="rId2"/>
              </a:rPr>
              <a:t>linguistics</a:t>
            </a:r>
            <a:r>
              <a:rPr lang="en-US" dirty="0" smtClean="0"/>
              <a:t>, smallest unit of </a:t>
            </a:r>
            <a:r>
              <a:rPr lang="en-US" dirty="0" smtClean="0">
                <a:hlinkClick r:id="rId3"/>
              </a:rPr>
              <a:t>speech</a:t>
            </a:r>
            <a:r>
              <a:rPr lang="en-US" dirty="0" smtClean="0"/>
              <a:t> distinguishing one word (or word element) from another, as the element </a:t>
            </a:r>
            <a:r>
              <a:rPr lang="en-US" i="1" dirty="0" smtClean="0"/>
              <a:t>p</a:t>
            </a:r>
            <a:r>
              <a:rPr lang="en-US" dirty="0" smtClean="0"/>
              <a:t> in “tap,” which separates that word from “tab,” “tag,” and “tan.” </a:t>
            </a:r>
            <a:r>
              <a:rPr lang="en-US" dirty="0" smtClean="0">
                <a:hlinkClick r:id="rId4"/>
              </a:rPr>
              <a:t>https://www.britannica.com/topic/phoneme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English has 26 Alphabet and 44 sounds i.e. phonemes</a:t>
            </a:r>
          </a:p>
          <a:p>
            <a:pPr algn="just"/>
            <a:r>
              <a:rPr lang="en-US" dirty="0" smtClean="0"/>
              <a:t>For Information:  </a:t>
            </a:r>
            <a:r>
              <a:rPr lang="en-US" dirty="0" smtClean="0">
                <a:hlinkClick r:id="rId5"/>
              </a:rPr>
              <a:t>https://www.boardman.k12.oh.us/userfiles/363/Phonological%20Awareness/44Phonemes.pdf</a:t>
            </a:r>
            <a:endParaRPr lang="en-US" dirty="0" smtClean="0"/>
          </a:p>
          <a:p>
            <a:pPr algn="just"/>
            <a:r>
              <a:rPr lang="en-US" dirty="0" smtClean="0">
                <a:hlinkClick r:id="rId6"/>
              </a:rPr>
              <a:t>https://www.dvusd.org/cms/lib/AZ01901092/Centricity/Domain/3795/Sound_Spelling_Chart.pdf</a:t>
            </a:r>
            <a:endParaRPr lang="en-US" dirty="0" smtClean="0"/>
          </a:p>
          <a:p>
            <a:pPr algn="just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0070C0"/>
                </a:solidFill>
              </a:rPr>
              <a:t>Allophonic Variation</a:t>
            </a:r>
            <a:endParaRPr lang="en-US" b="1" spc="3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 </a:t>
            </a:r>
            <a:r>
              <a:rPr lang="en-US" dirty="0" smtClean="0">
                <a:hlinkClick r:id="rId2"/>
              </a:rPr>
              <a:t>phoneme</a:t>
            </a:r>
            <a:r>
              <a:rPr lang="en-US" dirty="0" smtClean="0"/>
              <a:t> may have more than one variant, called an </a:t>
            </a:r>
            <a:r>
              <a:rPr lang="en-US" dirty="0" smtClean="0">
                <a:hlinkClick r:id="rId3"/>
              </a:rPr>
              <a:t>allophone</a:t>
            </a:r>
            <a:r>
              <a:rPr lang="en-US" dirty="0" smtClean="0"/>
              <a:t> (</a:t>
            </a:r>
            <a:r>
              <a:rPr lang="en-US" i="1" dirty="0" smtClean="0"/>
              <a:t>q.v.</a:t>
            </a:r>
            <a:r>
              <a:rPr lang="en-US" dirty="0" smtClean="0"/>
              <a:t>), which functions as a single sound; for example, the </a:t>
            </a:r>
            <a:r>
              <a:rPr lang="en-US" i="1" dirty="0" err="1" smtClean="0"/>
              <a:t>p</a:t>
            </a:r>
            <a:r>
              <a:rPr lang="en-US" dirty="0" err="1" smtClean="0"/>
              <a:t>’s</a:t>
            </a:r>
            <a:r>
              <a:rPr lang="en-US" dirty="0" smtClean="0"/>
              <a:t> of “pat,” “spat,” and “tap” differ slightly phonetically, but that difference, determined by </a:t>
            </a:r>
            <a:r>
              <a:rPr lang="en-US" dirty="0" smtClean="0">
                <a:hlinkClick r:id="rId4"/>
              </a:rPr>
              <a:t>context</a:t>
            </a:r>
            <a:r>
              <a:rPr lang="en-US" dirty="0" smtClean="0"/>
              <a:t>, has no significance in English” </a:t>
            </a:r>
            <a:r>
              <a:rPr lang="en-US" dirty="0" smtClean="0">
                <a:hlinkClick r:id="rId5"/>
              </a:rPr>
              <a:t>https://www.britannica.com/topic/phoneme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598" y="228600"/>
          <a:ext cx="8610600" cy="5867401"/>
        </p:xfrm>
        <a:graphic>
          <a:graphicData uri="http://schemas.openxmlformats.org/drawingml/2006/table">
            <a:tbl>
              <a:tblPr/>
              <a:tblGrid>
                <a:gridCol w="2152650"/>
                <a:gridCol w="2152650"/>
                <a:gridCol w="2152650"/>
                <a:gridCol w="2152650"/>
              </a:tblGrid>
              <a:tr h="1303867">
                <a:tc>
                  <a:txBody>
                    <a:bodyPr/>
                    <a:lstStyle/>
                    <a:p>
                      <a:r>
                        <a:rPr lang="en-US" sz="1500" b="1" dirty="0"/>
                        <a:t>keep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/kip/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The place of articulation is fronter in the mouth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[k</a:t>
                      </a:r>
                      <a:r>
                        <a:rPr lang="en-US" sz="1500" b="1" baseline="-25000"/>
                        <a:t>+</a:t>
                      </a:r>
                      <a:r>
                        <a:rPr lang="en-US" sz="1500" b="1" baseline="30000"/>
                        <a:t>h</a:t>
                      </a:r>
                      <a:r>
                        <a:rPr lang="en-US" sz="1500" b="1"/>
                        <a:t>]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03867">
                <a:tc>
                  <a:txBody>
                    <a:bodyPr/>
                    <a:lstStyle/>
                    <a:p>
                      <a:r>
                        <a:rPr lang="en-US" sz="1500" b="1"/>
                        <a:t>cart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/</a:t>
                      </a:r>
                      <a:r>
                        <a:rPr lang="en-US" sz="1500" b="1" dirty="0" err="1"/>
                        <a:t>kt</a:t>
                      </a:r>
                      <a:r>
                        <a:rPr lang="en-US" sz="1500" b="1" dirty="0"/>
                        <a:t>/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The place of articulation is not so front in the mouth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[k</a:t>
                      </a:r>
                      <a:r>
                        <a:rPr lang="en-US" sz="1500" b="1" baseline="30000"/>
                        <a:t>h</a:t>
                      </a:r>
                      <a:r>
                        <a:rPr lang="en-US" sz="1500" b="1"/>
                        <a:t>]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03867">
                <a:tc>
                  <a:txBody>
                    <a:bodyPr/>
                    <a:lstStyle/>
                    <a:p>
                      <a:r>
                        <a:rPr lang="en-US" sz="1500" b="1"/>
                        <a:t>coot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/kut/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The place of articulation is backer, and the lips are rounded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[k</a:t>
                      </a:r>
                      <a:r>
                        <a:rPr lang="en-US" sz="1500" b="1" baseline="30000"/>
                        <a:t>hw</a:t>
                      </a:r>
                      <a:r>
                        <a:rPr lang="en-US" sz="1500" b="1"/>
                        <a:t>]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1500" b="1"/>
                        <a:t>seek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/sik/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There is less aspiration than in initial position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[k`]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1500" b="1"/>
                        <a:t>scoop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/skup/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There is no aspiration after /s/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[k]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AutoShape 1" descr="http://www.phon.ox.ac.uk/jcoleman/phon1.gif"/>
          <p:cNvSpPr>
            <a:spLocks noChangeAspect="1" noChangeArrowheads="1"/>
          </p:cNvSpPr>
          <p:nvPr/>
        </p:nvSpPr>
        <p:spPr bwMode="auto">
          <a:xfrm>
            <a:off x="0" y="0"/>
            <a:ext cx="76200" cy="1428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6248400"/>
            <a:ext cx="838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http://www.phon.ox.ac.uk/jcoleman/PHONOLOGY1.htm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/>
              <a:t>Aspiration: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“</a:t>
            </a:r>
            <a:r>
              <a:rPr lang="en-US" b="1" dirty="0" smtClean="0"/>
              <a:t>Aspirate</a:t>
            </a:r>
            <a:r>
              <a:rPr lang="en-US" dirty="0" smtClean="0"/>
              <a:t>, the </a:t>
            </a:r>
            <a:r>
              <a:rPr lang="en-US" dirty="0" smtClean="0">
                <a:hlinkClick r:id="rId2"/>
              </a:rPr>
              <a:t>sound</a:t>
            </a:r>
            <a:r>
              <a:rPr lang="en-US" dirty="0" smtClean="0"/>
              <a:t> </a:t>
            </a:r>
            <a:r>
              <a:rPr lang="en-US" i="1" dirty="0" smtClean="0"/>
              <a:t>h</a:t>
            </a:r>
            <a:r>
              <a:rPr lang="en-US" dirty="0" smtClean="0"/>
              <a:t> as in English “hat.” Consonant sounds such as the English voiceless stops </a:t>
            </a:r>
            <a:r>
              <a:rPr lang="en-US" i="1" dirty="0" smtClean="0"/>
              <a:t>p, t,</a:t>
            </a:r>
            <a:r>
              <a:rPr lang="en-US" dirty="0" smtClean="0"/>
              <a:t> and </a:t>
            </a:r>
            <a:r>
              <a:rPr lang="en-US" i="1" dirty="0" smtClean="0"/>
              <a:t>k</a:t>
            </a:r>
            <a:r>
              <a:rPr lang="en-US" dirty="0" smtClean="0"/>
              <a:t> at the beginning of words (</a:t>
            </a:r>
            <a:r>
              <a:rPr lang="en-US" i="1" dirty="0" smtClean="0"/>
              <a:t>e.g.,</a:t>
            </a:r>
            <a:r>
              <a:rPr lang="en-US" dirty="0" smtClean="0"/>
              <a:t> “pat,” “top,” “keel”) are also aspirated because they are pronounced with an accompanying forceful expulsion of air. Such sounds are not aspirated at the end of words or in combination with certain consonants (</a:t>
            </a:r>
            <a:r>
              <a:rPr lang="en-US" i="1" dirty="0" smtClean="0"/>
              <a:t>e.g.,</a:t>
            </a:r>
            <a:r>
              <a:rPr lang="en-US" dirty="0" smtClean="0"/>
              <a:t> in “spot,” “stop”). The voiced stops </a:t>
            </a:r>
            <a:r>
              <a:rPr lang="en-US" i="1" dirty="0" smtClean="0"/>
              <a:t>b</a:t>
            </a:r>
            <a:r>
              <a:rPr lang="en-US" dirty="0" smtClean="0"/>
              <a:t> and </a:t>
            </a:r>
            <a:r>
              <a:rPr lang="en-US" i="1" dirty="0" smtClean="0"/>
              <a:t>d</a:t>
            </a:r>
            <a:r>
              <a:rPr lang="en-US" dirty="0" smtClean="0"/>
              <a:t> in Sanskrit and Hindi also have aspirated forms that are usually transliterated as </a:t>
            </a:r>
            <a:r>
              <a:rPr lang="en-US" i="1" dirty="0" err="1" smtClean="0"/>
              <a:t>bh</a:t>
            </a:r>
            <a:r>
              <a:rPr lang="en-US" dirty="0" smtClean="0"/>
              <a:t> and </a:t>
            </a:r>
            <a:r>
              <a:rPr lang="en-US" i="1" dirty="0" smtClean="0"/>
              <a:t>dh”</a:t>
            </a:r>
          </a:p>
          <a:p>
            <a:pPr algn="just">
              <a:buNone/>
            </a:pPr>
            <a:r>
              <a:rPr lang="en-US" dirty="0" smtClean="0"/>
              <a:t>Source: </a:t>
            </a:r>
            <a:r>
              <a:rPr lang="en-US" dirty="0" smtClean="0">
                <a:hlinkClick r:id="rId3"/>
              </a:rPr>
              <a:t>https://www.britannica.com/topic/aspirate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Aspiration…..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“This brief puff of air is called </a:t>
            </a:r>
            <a:r>
              <a:rPr lang="en-US" b="1" dirty="0" smtClean="0"/>
              <a:t>aspiration</a:t>
            </a:r>
            <a:r>
              <a:rPr lang="en-US" dirty="0" smtClean="0"/>
              <a:t>, and plosives which are followed by it are said to be </a:t>
            </a:r>
            <a:r>
              <a:rPr lang="en-US" b="1" dirty="0" smtClean="0"/>
              <a:t>aspirated</a:t>
            </a:r>
            <a:r>
              <a:rPr lang="en-US" dirty="0" smtClean="0"/>
              <a:t>. The IPA diacritic for aspiration is a superscript [h]:</a:t>
            </a:r>
          </a:p>
          <a:p>
            <a:r>
              <a:rPr lang="en-US" dirty="0" smtClean="0"/>
              <a:t>pill  [</a:t>
            </a:r>
            <a:r>
              <a:rPr lang="en-US" dirty="0" err="1" smtClean="0"/>
              <a:t>pʰɪl</a:t>
            </a:r>
            <a:r>
              <a:rPr lang="en-US" dirty="0" smtClean="0"/>
              <a:t>]    spill  [</a:t>
            </a:r>
            <a:r>
              <a:rPr lang="en-US" dirty="0" err="1" smtClean="0"/>
              <a:t>spɪl</a:t>
            </a:r>
            <a:r>
              <a:rPr lang="en-US" dirty="0" smtClean="0"/>
              <a:t>]</a:t>
            </a:r>
          </a:p>
          <a:p>
            <a:r>
              <a:rPr lang="en-US" dirty="0" smtClean="0"/>
              <a:t>till[</a:t>
            </a:r>
            <a:r>
              <a:rPr lang="en-US" dirty="0" err="1" smtClean="0"/>
              <a:t>tʰɪl</a:t>
            </a:r>
            <a:r>
              <a:rPr lang="en-US" dirty="0" smtClean="0"/>
              <a:t>]still[</a:t>
            </a:r>
            <a:r>
              <a:rPr lang="en-US" dirty="0" err="1" smtClean="0"/>
              <a:t>stɪl</a:t>
            </a:r>
            <a:r>
              <a:rPr lang="en-US" dirty="0" smtClean="0"/>
              <a:t>]</a:t>
            </a:r>
          </a:p>
          <a:p>
            <a:r>
              <a:rPr lang="en-US" dirty="0" smtClean="0"/>
              <a:t>kill[</a:t>
            </a:r>
            <a:r>
              <a:rPr lang="en-US" dirty="0" err="1" smtClean="0"/>
              <a:t>kʰɪl</a:t>
            </a:r>
            <a:r>
              <a:rPr lang="en-US" dirty="0" smtClean="0"/>
              <a:t>]skill[</a:t>
            </a:r>
            <a:r>
              <a:rPr lang="en-US" dirty="0" err="1" smtClean="0"/>
              <a:t>skɪl</a:t>
            </a:r>
            <a:r>
              <a:rPr lang="en-US" dirty="0" smtClean="0"/>
              <a:t>]</a:t>
            </a:r>
          </a:p>
          <a:p>
            <a:pPr algn="just">
              <a:buNone/>
            </a:pPr>
            <a:r>
              <a:rPr lang="en-US" dirty="0" smtClean="0"/>
              <a:t>     The presence or absence of aspiration will not change the meaning of English words. [</a:t>
            </a:r>
            <a:r>
              <a:rPr lang="en-US" dirty="0" err="1" smtClean="0"/>
              <a:t>spʰɪl</a:t>
            </a:r>
            <a:r>
              <a:rPr lang="en-US" dirty="0" smtClean="0"/>
              <a:t>] still means 'spill', though it is a decidedly odd pronunciation. (Saying [</a:t>
            </a:r>
            <a:r>
              <a:rPr lang="en-US" dirty="0" err="1" smtClean="0"/>
              <a:t>pɪl</a:t>
            </a:r>
            <a:r>
              <a:rPr lang="en-US" dirty="0" smtClean="0"/>
              <a:t>] instead of [</a:t>
            </a:r>
            <a:r>
              <a:rPr lang="en-US" dirty="0" err="1" smtClean="0"/>
              <a:t>pʰɪl</a:t>
            </a:r>
            <a:r>
              <a:rPr lang="en-US" dirty="0" smtClean="0"/>
              <a:t>] increases the odds that your listener will mistakenly hear you as saying </a:t>
            </a:r>
            <a:r>
              <a:rPr lang="en-US" i="1" dirty="0" smtClean="0"/>
              <a:t>Bill</a:t>
            </a:r>
            <a:r>
              <a:rPr lang="en-US" dirty="0" smtClean="0"/>
              <a:t>.)</a:t>
            </a:r>
          </a:p>
          <a:p>
            <a:pPr>
              <a:buNone/>
            </a:pPr>
            <a:r>
              <a:rPr lang="en-US" smtClean="0"/>
              <a:t>Source: </a:t>
            </a:r>
            <a:r>
              <a:rPr lang="en-US" smtClean="0">
                <a:hlinkClick r:id="rId2"/>
              </a:rPr>
              <a:t>https://home.cc.umanitoba.ca/~krussll/phonetics/narrower/aspiration.html</a:t>
            </a:r>
            <a:r>
              <a:rPr lang="en-US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Pair?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"A </a:t>
            </a:r>
            <a:r>
              <a:rPr lang="en-US" b="1" dirty="0" smtClean="0"/>
              <a:t>minimal pair</a:t>
            </a:r>
            <a:r>
              <a:rPr lang="en-US" dirty="0" smtClean="0"/>
              <a:t> is a pair of words that differ in a single phoneme. Minimal pairs are often used to show that two sounds contrast in a language. For example, we can demonstrate that [s] and [z] contrast in English by adducing minimal pairs such as </a:t>
            </a:r>
            <a:r>
              <a:rPr lang="en-US" i="1" dirty="0" smtClean="0"/>
              <a:t>sip</a:t>
            </a:r>
            <a:r>
              <a:rPr lang="en-US" dirty="0" smtClean="0"/>
              <a:t> and </a:t>
            </a:r>
            <a:r>
              <a:rPr lang="en-US" i="1" dirty="0" smtClean="0"/>
              <a:t>zip</a:t>
            </a:r>
            <a:r>
              <a:rPr lang="en-US" dirty="0" smtClean="0"/>
              <a:t>, or </a:t>
            </a:r>
            <a:r>
              <a:rPr lang="en-US" i="1" dirty="0" smtClean="0"/>
              <a:t>bus</a:t>
            </a:r>
            <a:r>
              <a:rPr lang="en-US" dirty="0" smtClean="0"/>
              <a:t> and </a:t>
            </a:r>
            <a:r>
              <a:rPr lang="en-US" i="1" dirty="0" smtClean="0"/>
              <a:t>buzz</a:t>
            </a:r>
            <a:r>
              <a:rPr lang="en-US" dirty="0" smtClean="0"/>
              <a:t>. Since the only difference in these words is the [s] vs. [z], we conclude that they belong to distinct phonemes. However, a similar test would show that [a:j] and [</a:t>
            </a:r>
            <a:r>
              <a:rPr lang="en-US" dirty="0" err="1" smtClean="0"/>
              <a:t>Aj</a:t>
            </a:r>
            <a:r>
              <a:rPr lang="en-US" dirty="0" smtClean="0"/>
              <a:t>] are distinct phonemes in English, since </a:t>
            </a:r>
            <a:r>
              <a:rPr lang="en-US" i="1" dirty="0" smtClean="0"/>
              <a:t>writer</a:t>
            </a:r>
            <a:r>
              <a:rPr lang="en-US" dirty="0" smtClean="0"/>
              <a:t> and </a:t>
            </a:r>
            <a:r>
              <a:rPr lang="en-US" i="1" dirty="0" smtClean="0"/>
              <a:t>rider</a:t>
            </a:r>
            <a:r>
              <a:rPr lang="en-US" dirty="0" smtClean="0"/>
              <a:t> appear to be minimal pairs distinguished in their second elements, not their fourth," (</a:t>
            </a:r>
            <a:r>
              <a:rPr lang="en-US" dirty="0" err="1" smtClean="0"/>
              <a:t>McGilvray</a:t>
            </a:r>
            <a:r>
              <a:rPr lang="en-US" dirty="0" smtClean="0"/>
              <a:t> 2005) </a:t>
            </a:r>
            <a:r>
              <a:rPr lang="en-US" dirty="0" smtClean="0">
                <a:hlinkClick r:id="rId2"/>
              </a:rPr>
              <a:t>https://www.thoughtco.com/minimal-pair-phonetics-1691392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pair..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Minimal pair is group of words which differs each other by single sound i.e. phone only</a:t>
            </a:r>
          </a:p>
          <a:p>
            <a:r>
              <a:rPr lang="en-US" dirty="0" smtClean="0"/>
              <a:t>To find out the minimal pair you need to focus on sound of the words than spelling</a:t>
            </a:r>
          </a:p>
          <a:p>
            <a:r>
              <a:rPr lang="en-US" dirty="0" smtClean="0"/>
              <a:t>Examples: cat - bat , wide wise, but cut, kite night, brass grass, zeal seal, net vet,</a:t>
            </a:r>
          </a:p>
          <a:p>
            <a:r>
              <a:rPr lang="en-US" dirty="0" smtClean="0"/>
              <a:t>For information visit: </a:t>
            </a:r>
            <a:r>
              <a:rPr lang="en-US" dirty="0" smtClean="0">
                <a:hlinkClick r:id="rId2"/>
              </a:rPr>
              <a:t>https://www.englishclub.com/pronunciation/minimal-pairs.htm</a:t>
            </a: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881</TotalTime>
  <Words>284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Paper Nine: English Phonetics and Linguistics</vt:lpstr>
      <vt:lpstr>What is Phonology?</vt:lpstr>
      <vt:lpstr>What is phoneme?</vt:lpstr>
      <vt:lpstr>Allophonic Variation</vt:lpstr>
      <vt:lpstr>Slide 5</vt:lpstr>
      <vt:lpstr>Aspiration:</vt:lpstr>
      <vt:lpstr>Aspiration…..</vt:lpstr>
      <vt:lpstr>Minimal Pair?</vt:lpstr>
      <vt:lpstr>Minimal pair..</vt:lpstr>
      <vt:lpstr>Morphophonemics</vt:lpstr>
      <vt:lpstr>Morphophonemics…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Nine: English Phonetics and Linguistics</dc:title>
  <dc:creator>Prithivi</dc:creator>
  <cp:lastModifiedBy>Prithivi</cp:lastModifiedBy>
  <cp:revision>11</cp:revision>
  <dcterms:created xsi:type="dcterms:W3CDTF">2020-08-15T16:42:04Z</dcterms:created>
  <dcterms:modified xsi:type="dcterms:W3CDTF">2020-08-31T03:16:23Z</dcterms:modified>
</cp:coreProperties>
</file>